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5D57F-7C52-4F0F-B8AF-AB60D439368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FAC03-08CC-4570-8B07-3BEF49AF5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AC03-08CC-4570-8B07-3BEF49AF548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Рисунки\книги\647386d09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705337">
            <a:off x="2048647" y="3112224"/>
            <a:ext cx="5463141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Организация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работы с книгой в библиотеке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общеобразовательного учреждения</a:t>
            </a:r>
            <a:endParaRPr lang="ru-RU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428604"/>
            <a:ext cx="23610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Методические</a:t>
            </a:r>
          </a:p>
          <a:p>
            <a:pPr algn="ctr"/>
            <a:r>
              <a:rPr lang="ru-RU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рекомендации</a:t>
            </a:r>
            <a:endParaRPr lang="ru-RU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43932" cy="47149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план</a:t>
            </a:r>
            <a:r>
              <a:rPr lang="ru-RU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выписки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u="sng" dirty="0" smtClean="0"/>
              <a:t>тезисы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u="sng" dirty="0" smtClean="0"/>
              <a:t>аннотации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u="sng" dirty="0" smtClean="0"/>
              <a:t>резюме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u="sng" dirty="0" smtClean="0"/>
              <a:t>конспект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u="sng" dirty="0" smtClean="0"/>
              <a:t>реферат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Заповеди читателя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Не </a:t>
            </a:r>
            <a:r>
              <a:rPr lang="ru-RU" dirty="0" smtClean="0"/>
              <a:t>читай все книги на один лад. Способ чтения должен соответствовать теме чтения.</a:t>
            </a:r>
          </a:p>
          <a:p>
            <a:pPr lvl="0"/>
            <a:r>
              <a:rPr lang="ru-RU" dirty="0" smtClean="0"/>
              <a:t>Помни, что чтение - одна из самых важных, нужных, серьезных работ, “не между прочим”, не “ничегонеделание”.</a:t>
            </a:r>
          </a:p>
          <a:p>
            <a:pPr lvl="0"/>
            <a:r>
              <a:rPr lang="ru-RU" dirty="0" smtClean="0"/>
              <a:t>Хотя бы одну из читаемых тобою работ читай с проработкой.</a:t>
            </a:r>
          </a:p>
          <a:p>
            <a:pPr lvl="0"/>
            <a:r>
              <a:rPr lang="ru-RU" dirty="0" smtClean="0"/>
              <a:t>Хочешь хорошо читать с проработкой- читай с пером в руке; делай конспект, заметки, выписки.</a:t>
            </a:r>
          </a:p>
          <a:p>
            <a:pPr lvl="0"/>
            <a:r>
              <a:rPr lang="ru-RU" dirty="0" smtClean="0"/>
              <a:t>Научись пользоваться оглавлением.</a:t>
            </a:r>
          </a:p>
          <a:p>
            <a:pPr lvl="0"/>
            <a:r>
              <a:rPr lang="ru-RU" dirty="0" smtClean="0"/>
              <a:t>Прочитав книгу, уясни сущность ее и запиши в кратких словах.</a:t>
            </a:r>
          </a:p>
          <a:p>
            <a:pPr lvl="0"/>
            <a:r>
              <a:rPr lang="ru-RU" dirty="0" smtClean="0"/>
              <a:t>Руководись каким-нибудь планом чтения.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120334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ТЕСТ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“Любите ли вы учиться?”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ru-RU" dirty="0" smtClean="0"/>
              <a:t>Вы прогуливаетесь по парку. Что больше привлечет ваше внимание:</a:t>
            </a:r>
          </a:p>
          <a:p>
            <a:pPr lvl="0">
              <a:buNone/>
            </a:pPr>
            <a:r>
              <a:rPr lang="ru-RU" dirty="0" smtClean="0"/>
              <a:t>а) новое кафе;</a:t>
            </a:r>
          </a:p>
          <a:p>
            <a:pPr>
              <a:buNone/>
            </a:pPr>
            <a:r>
              <a:rPr lang="ru-RU" dirty="0" smtClean="0"/>
              <a:t>б) неизвестные вам цветы;</a:t>
            </a:r>
          </a:p>
          <a:p>
            <a:pPr>
              <a:buNone/>
            </a:pPr>
            <a:r>
              <a:rPr lang="ru-RU" dirty="0" smtClean="0"/>
              <a:t>в) ничего, главное- подышать свежим воздухом.</a:t>
            </a:r>
          </a:p>
          <a:p>
            <a:pPr lvl="0"/>
            <a:r>
              <a:rPr lang="ru-RU" dirty="0" smtClean="0"/>
              <a:t>Знаете ли вы сегодня больше, чем 5 лет назад:</a:t>
            </a:r>
          </a:p>
          <a:p>
            <a:pPr lvl="0">
              <a:buNone/>
            </a:pPr>
            <a:r>
              <a:rPr lang="ru-RU" dirty="0" smtClean="0"/>
              <a:t>а)нет, у меня не было времени заняться своим образованием;</a:t>
            </a:r>
          </a:p>
          <a:p>
            <a:pPr>
              <a:buNone/>
            </a:pPr>
            <a:r>
              <a:rPr lang="ru-RU" dirty="0" smtClean="0"/>
              <a:t>б)многое пришло с жизненным опытом;</a:t>
            </a:r>
          </a:p>
          <a:p>
            <a:pPr>
              <a:buNone/>
            </a:pPr>
            <a:r>
              <a:rPr lang="ru-RU" dirty="0" smtClean="0"/>
              <a:t>в)конечно, ведь необходимо быть в курсе происходящих событий.</a:t>
            </a:r>
          </a:p>
          <a:p>
            <a:pPr lvl="0"/>
            <a:r>
              <a:rPr lang="ru-RU" dirty="0" smtClean="0"/>
              <a:t>Можете ли вы назвать имя актера, </a:t>
            </a:r>
            <a:r>
              <a:rPr lang="ru-RU" dirty="0" smtClean="0"/>
              <a:t>изображенного на </a:t>
            </a:r>
            <a:r>
              <a:rPr lang="ru-RU" dirty="0" smtClean="0"/>
              <a:t>фото:</a:t>
            </a:r>
          </a:p>
          <a:p>
            <a:pPr lvl="0">
              <a:buNone/>
            </a:pPr>
            <a:r>
              <a:rPr lang="ru-RU" dirty="0" smtClean="0"/>
              <a:t>а)конечно, это </a:t>
            </a:r>
            <a:r>
              <a:rPr lang="ru-RU" dirty="0" err="1" smtClean="0"/>
              <a:t>Шон</a:t>
            </a:r>
            <a:r>
              <a:rPr lang="ru-RU" dirty="0" smtClean="0"/>
              <a:t>  </a:t>
            </a:r>
            <a:r>
              <a:rPr lang="ru-RU" dirty="0" err="1" smtClean="0"/>
              <a:t>Коннери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б)не имею представления;</a:t>
            </a:r>
          </a:p>
          <a:p>
            <a:pPr>
              <a:buNone/>
            </a:pPr>
            <a:r>
              <a:rPr lang="ru-RU" dirty="0" smtClean="0"/>
              <a:t>в)может быть, это Роджер </a:t>
            </a:r>
            <a:r>
              <a:rPr lang="ru-RU" dirty="0" err="1" smtClean="0"/>
              <a:t>Мур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Насколько легко вы привыкаете к новому окружению и новым людям:</a:t>
            </a:r>
          </a:p>
          <a:p>
            <a:pPr lvl="0">
              <a:buNone/>
            </a:pPr>
            <a:r>
              <a:rPr lang="ru-RU" dirty="0" smtClean="0"/>
              <a:t>а)без труда и нахожу это крайне интересным;</a:t>
            </a:r>
          </a:p>
          <a:p>
            <a:pPr>
              <a:buNone/>
            </a:pPr>
            <a:r>
              <a:rPr lang="ru-RU" dirty="0" smtClean="0"/>
              <a:t>б)должно пройти какое-то время;</a:t>
            </a:r>
          </a:p>
          <a:p>
            <a:pPr>
              <a:buNone/>
            </a:pPr>
            <a:r>
              <a:rPr lang="ru-RU" dirty="0" smtClean="0"/>
              <a:t>в)у меня с этим большие проблемы.</a:t>
            </a:r>
          </a:p>
          <a:p>
            <a:pPr lvl="0"/>
            <a:r>
              <a:rPr lang="ru-RU" dirty="0" smtClean="0"/>
              <a:t>Хотели бы вы увидеть Великую Китайскую стену:</a:t>
            </a:r>
          </a:p>
          <a:p>
            <a:pPr lvl="0">
              <a:buNone/>
            </a:pPr>
            <a:r>
              <a:rPr lang="ru-RU" dirty="0" smtClean="0"/>
              <a:t>а)очень, но у меня нет денег на путешествие в Китай;</a:t>
            </a:r>
          </a:p>
          <a:p>
            <a:pPr>
              <a:buNone/>
            </a:pPr>
            <a:r>
              <a:rPr lang="ru-RU" dirty="0" smtClean="0"/>
              <a:t>б)нет, меня Китай не интересует;</a:t>
            </a:r>
          </a:p>
          <a:p>
            <a:pPr>
              <a:buNone/>
            </a:pPr>
            <a:r>
              <a:rPr lang="ru-RU" dirty="0" smtClean="0"/>
              <a:t>в)возможно, когда-нибудь.</a:t>
            </a:r>
          </a:p>
          <a:p>
            <a:pPr lvl="0"/>
            <a:r>
              <a:rPr lang="ru-RU" dirty="0" smtClean="0"/>
              <a:t>Вы покупаете или берете регулярно почитать книги на определенную тему:</a:t>
            </a:r>
          </a:p>
          <a:p>
            <a:pPr lvl="0">
              <a:buNone/>
            </a:pPr>
            <a:r>
              <a:rPr lang="ru-RU" dirty="0" smtClean="0"/>
              <a:t>а)да, если меня что-нибудь особенно заинтересовало;</a:t>
            </a:r>
          </a:p>
          <a:p>
            <a:pPr>
              <a:buNone/>
            </a:pPr>
            <a:r>
              <a:rPr lang="ru-RU" dirty="0" smtClean="0"/>
              <a:t>б)нет, у меня практически не остается времени для чтения;</a:t>
            </a:r>
          </a:p>
          <a:p>
            <a:pPr>
              <a:buNone/>
            </a:pPr>
            <a:r>
              <a:rPr lang="ru-RU" dirty="0" smtClean="0"/>
              <a:t>в)да, книги для </a:t>
            </a:r>
            <a:r>
              <a:rPr lang="ru-RU" dirty="0" smtClean="0"/>
              <a:t>меня  -</a:t>
            </a:r>
            <a:r>
              <a:rPr lang="ru-RU" dirty="0" smtClean="0"/>
              <a:t>уход от серых будней;</a:t>
            </a:r>
          </a:p>
          <a:p>
            <a:pPr lvl="0"/>
            <a:r>
              <a:rPr lang="ru-RU" dirty="0" smtClean="0"/>
              <a:t>Вам кто-то о чем-то рассказывает. Умеете ли вы читать по глазам:</a:t>
            </a:r>
          </a:p>
          <a:p>
            <a:pPr>
              <a:buNone/>
            </a:pPr>
            <a:r>
              <a:rPr lang="ru-RU" dirty="0" smtClean="0"/>
              <a:t>а)если постараюсь;</a:t>
            </a:r>
          </a:p>
          <a:p>
            <a:pPr>
              <a:buNone/>
            </a:pPr>
            <a:r>
              <a:rPr lang="ru-RU" dirty="0" smtClean="0"/>
              <a:t>б)да;</a:t>
            </a:r>
          </a:p>
          <a:p>
            <a:pPr>
              <a:buNone/>
            </a:pPr>
            <a:r>
              <a:rPr lang="ru-RU" dirty="0" smtClean="0"/>
              <a:t>в)нет, мне это ни к чему.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Ключ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15328" cy="447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4968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Номер вопроса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Вариант ответа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Оценка результатов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7-11 баллов.</a:t>
            </a:r>
            <a:r>
              <a:rPr lang="ru-RU" dirty="0" smtClean="0"/>
              <a:t> Вы очень способный и стремитесь учиться дальше, если бы этому не препятствовали нехватка свободного времени, дети, хозяйство, партнерство. Попробуйте иначе организовать свое время и подключите к этому других.</a:t>
            </a:r>
          </a:p>
          <a:p>
            <a:r>
              <a:rPr lang="ru-RU" b="1" dirty="0" smtClean="0"/>
              <a:t>12-16 баллов</a:t>
            </a:r>
            <a:r>
              <a:rPr lang="ru-RU" dirty="0" smtClean="0"/>
              <a:t>. Вы идете по жизни с открытыми </a:t>
            </a:r>
            <a:r>
              <a:rPr lang="ru-RU" dirty="0" smtClean="0"/>
              <a:t>глазами, </a:t>
            </a:r>
            <a:r>
              <a:rPr lang="ru-RU" dirty="0" smtClean="0"/>
              <a:t>и каждый день познаете нечто новое. Будь то из области образования или знания человеческой </a:t>
            </a:r>
            <a:r>
              <a:rPr lang="ru-RU" dirty="0" smtClean="0"/>
              <a:t>натуры- вы </a:t>
            </a:r>
            <a:r>
              <a:rPr lang="ru-RU" dirty="0" smtClean="0"/>
              <a:t>извлекаете для себя нечто полезное. Продолжайте и дальше в том же духе!</a:t>
            </a:r>
          </a:p>
          <a:p>
            <a:r>
              <a:rPr lang="ru-RU" b="1" dirty="0" smtClean="0"/>
              <a:t>17-21 балл</a:t>
            </a:r>
            <a:r>
              <a:rPr lang="ru-RU" dirty="0" smtClean="0"/>
              <a:t>. Скорее </a:t>
            </a:r>
            <a:r>
              <a:rPr lang="ru-RU" dirty="0" smtClean="0"/>
              <a:t>всего, </a:t>
            </a:r>
            <a:r>
              <a:rPr lang="ru-RU" dirty="0" smtClean="0"/>
              <a:t>вы предпочтете уютный вечер у телевизора любому образовательному курсу. Но подумайте, сколько существует прекрасных вещей, которые проходят мимо вас. А ведь узнать о них, может быть, полезно.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Список использованной литературы: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1.Гецов </a:t>
            </a:r>
            <a:r>
              <a:rPr lang="ru-RU" dirty="0" smtClean="0"/>
              <a:t>Г. Работа с </a:t>
            </a:r>
            <a:r>
              <a:rPr lang="ru-RU" dirty="0" err="1" smtClean="0"/>
              <a:t>книгой:рациональные</a:t>
            </a:r>
            <a:r>
              <a:rPr lang="ru-RU" dirty="0" smtClean="0"/>
              <a:t> приемы.-М.:1984.-120 с.</a:t>
            </a:r>
          </a:p>
          <a:p>
            <a:r>
              <a:rPr lang="ru-RU" dirty="0" smtClean="0"/>
              <a:t>2.Головатый Н.Ф. Учись </a:t>
            </a:r>
            <a:r>
              <a:rPr lang="ru-RU" dirty="0" err="1" smtClean="0"/>
              <a:t>учиться.-К.:МАУП</a:t>
            </a:r>
            <a:r>
              <a:rPr lang="ru-RU" dirty="0" smtClean="0"/>
              <a:t>, 2000.-76 с.</a:t>
            </a:r>
          </a:p>
          <a:p>
            <a:r>
              <a:rPr lang="ru-RU" dirty="0" smtClean="0"/>
              <a:t>3.Гросов А.Я. Как правильно читать и приобретать глубокие знания.- Донецк, 1999.-72 с.</a:t>
            </a:r>
          </a:p>
          <a:p>
            <a:r>
              <a:rPr lang="ru-RU" dirty="0" smtClean="0"/>
              <a:t>4.Ерастов Н.П. Методика самостоятельной работы.-М.:Мысль,1985.-79 с.</a:t>
            </a:r>
          </a:p>
          <a:p>
            <a:r>
              <a:rPr lang="ru-RU" dirty="0" smtClean="0"/>
              <a:t>5.Поварин С.И. Как читать книги.- М.: Книга, 1978.-53 с.</a:t>
            </a:r>
          </a:p>
          <a:p>
            <a:r>
              <a:rPr lang="ru-RU" dirty="0" smtClean="0"/>
              <a:t>6.Смородинская М.Д., Маркова Ю.П. О культуре чтения: что нужно знать </a:t>
            </a:r>
            <a:r>
              <a:rPr lang="ru-RU" dirty="0" err="1" smtClean="0"/>
              <a:t>каждому.-М</a:t>
            </a:r>
            <a:r>
              <a:rPr lang="ru-RU" dirty="0" smtClean="0"/>
              <a:t>.: Книга, 1984.-88 с.</a:t>
            </a:r>
          </a:p>
          <a:p>
            <a:r>
              <a:rPr lang="ru-RU" dirty="0" smtClean="0"/>
              <a:t>7.Чубарьян О.С. Человек и книга.- М.: Наука, 1978.-107 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428604"/>
            <a:ext cx="6929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“Общество обязано обеспечить всем людям возможность пользоваться благами чтения.”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3786190"/>
            <a:ext cx="4786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Бюллетень ЮНЕСКО для библиотек.-1972.-№ 5.-С.254</a:t>
            </a:r>
            <a:endParaRPr lang="ru-RU" dirty="0"/>
          </a:p>
        </p:txBody>
      </p:sp>
      <p:pic>
        <p:nvPicPr>
          <p:cNvPr id="7" name="Рисунок 6" descr="1 (6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500306"/>
            <a:ext cx="3071834" cy="40613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н книг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Самообразование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htenie.jpg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CECDC"/>
              </a:clrFrom>
              <a:clrTo>
                <a:srgbClr val="FCECD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364" y="3429000"/>
            <a:ext cx="3113185" cy="2758283"/>
          </a:xfrm>
        </p:spPr>
      </p:pic>
      <p:pic>
        <p:nvPicPr>
          <p:cNvPr id="6" name="Рисунок 5" descr="7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214290"/>
            <a:ext cx="383904" cy="7082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869006"/>
          </a:xfrm>
        </p:spPr>
        <p:txBody>
          <a:bodyPr>
            <a:noAutofit/>
          </a:bodyPr>
          <a:lstStyle/>
          <a:p>
            <a:r>
              <a:rPr lang="ru-RU" sz="3600" dirty="0" smtClean="0"/>
              <a:t>“Как для коня правитель и воздержание есть узда, </a:t>
            </a:r>
            <a:br>
              <a:rPr lang="ru-RU" sz="3600" dirty="0" smtClean="0"/>
            </a:br>
            <a:r>
              <a:rPr lang="ru-RU" sz="3600" dirty="0" smtClean="0"/>
              <a:t>так и для праведника есть книга;</a:t>
            </a:r>
            <a:br>
              <a:rPr lang="ru-RU" sz="3600" dirty="0" smtClean="0"/>
            </a:br>
            <a:r>
              <a:rPr lang="ru-RU" sz="3600" dirty="0" smtClean="0"/>
              <a:t> как не составится корабль без гвоздей,</a:t>
            </a:r>
            <a:br>
              <a:rPr lang="ru-RU" sz="3600" dirty="0" smtClean="0"/>
            </a:br>
            <a:r>
              <a:rPr lang="ru-RU" sz="3600" dirty="0" smtClean="0"/>
              <a:t> так праведник без почитания книжного;</a:t>
            </a:r>
            <a:br>
              <a:rPr lang="ru-RU" sz="3600" dirty="0" smtClean="0"/>
            </a:br>
            <a:r>
              <a:rPr lang="ru-RU" sz="3600" dirty="0" smtClean="0"/>
              <a:t> как пленник думает о своих родителях ,</a:t>
            </a:r>
            <a:br>
              <a:rPr lang="ru-RU" sz="3600" dirty="0" smtClean="0"/>
            </a:br>
            <a:r>
              <a:rPr lang="ru-RU" sz="3600" dirty="0" smtClean="0"/>
              <a:t> так и праведник о почитании книжном; </a:t>
            </a:r>
            <a:br>
              <a:rPr lang="ru-RU" sz="3600" dirty="0" smtClean="0"/>
            </a:br>
            <a:r>
              <a:rPr lang="ru-RU" sz="3600" dirty="0" smtClean="0"/>
              <a:t>красота воину - оружие, </a:t>
            </a:r>
            <a:br>
              <a:rPr lang="ru-RU" sz="3600" dirty="0" smtClean="0"/>
            </a:br>
            <a:r>
              <a:rPr lang="ru-RU" sz="3600" dirty="0" smtClean="0"/>
              <a:t> а кораблю - паруса,</a:t>
            </a:r>
            <a:br>
              <a:rPr lang="ru-RU" sz="3600" dirty="0" smtClean="0"/>
            </a:br>
            <a:r>
              <a:rPr lang="ru-RU" sz="3600" dirty="0" smtClean="0"/>
              <a:t> так и праведнику почитание книжное”</a:t>
            </a:r>
            <a:endParaRPr lang="ru-RU" sz="36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6357958"/>
            <a:ext cx="89297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Константинов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Н.А.,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Струминский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В.Я. Очерки по истории начального образования в России. -М., 1953.- С.14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книг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Культура чтения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1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71802" y="2571744"/>
            <a:ext cx="2974531" cy="3286148"/>
          </a:xfrm>
          <a:prstGeom prst="rect">
            <a:avLst/>
          </a:prstGeom>
        </p:spPr>
      </p:pic>
      <p:pic>
        <p:nvPicPr>
          <p:cNvPr id="10" name="Рисунок 9" descr="78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441470">
            <a:off x="2302507" y="296768"/>
            <a:ext cx="495757" cy="72833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000100" y="135729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Культура чтения в широком смысле слова включает в себя круг вопросов работы с книгой. Это прежде всего умение найти , выбрать из огромного числа изданий нужную для изучения книгу.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Культура чтения в широком смысле слова включает в себя круг вопросов работы с книгой. Это прежде всего умение найти , выбрать из огромного числа изданий нужную для изучения книгу. </a:t>
            </a:r>
            <a:endParaRPr lang="ru-RU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40"/>
            <a:ext cx="8229600" cy="257176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Культура чтения в узком смысле этого </a:t>
            </a:r>
            <a:r>
              <a:rPr lang="ru-RU" sz="2800" dirty="0" smtClean="0"/>
              <a:t>слова-  </a:t>
            </a:r>
            <a:r>
              <a:rPr lang="ru-RU" sz="2800" dirty="0" smtClean="0"/>
              <a:t>сам процесс ознакомления с текстом, его целях и способах, умении использовать при этом аннотации, предисловия, указатели, которые дополняют и разъясняют авторский текст, помогают в нем хорошо разобраться.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8" name="Рисунок 7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1643050"/>
            <a:ext cx="2238374" cy="2292095"/>
          </a:xfrm>
          <a:prstGeom prst="rect">
            <a:avLst/>
          </a:prstGeom>
        </p:spPr>
      </p:pic>
      <p:pic>
        <p:nvPicPr>
          <p:cNvPr id="9" name="Рисунок 8" descr="1 (22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2571744"/>
            <a:ext cx="1270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книг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Содержимое 6" descr="1 (2).jpeg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68848" y="1600200"/>
            <a:ext cx="2406304" cy="4525963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Правила чтения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79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4546" y="357166"/>
            <a:ext cx="552405" cy="796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3100" u="sng" dirty="0" smtClean="0"/>
              <a:t>титульный </a:t>
            </a:r>
            <a:r>
              <a:rPr lang="ru-RU" sz="3100" u="sng" dirty="0" smtClean="0"/>
              <a:t>(</a:t>
            </a:r>
            <a:r>
              <a:rPr lang="ru-RU" sz="3100" u="sng" dirty="0" smtClean="0"/>
              <a:t>заглавный) лист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u="sng" dirty="0" smtClean="0"/>
              <a:t>предисловие</a:t>
            </a:r>
            <a:br>
              <a:rPr lang="ru-RU" sz="3100" u="sng" dirty="0" smtClean="0"/>
            </a:br>
            <a:r>
              <a:rPr lang="ru-RU" sz="3100" u="sng" dirty="0" smtClean="0"/>
              <a:t>введение</a:t>
            </a:r>
            <a:r>
              <a:rPr lang="ru-RU" sz="3100" dirty="0" smtClean="0"/>
              <a:t> 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u="sng" dirty="0" smtClean="0"/>
              <a:t>оглавление</a:t>
            </a:r>
            <a:br>
              <a:rPr lang="ru-RU" sz="3100" u="sng" dirty="0" smtClean="0"/>
            </a:br>
            <a:r>
              <a:rPr lang="ru-RU" sz="3100" u="sng" dirty="0" smtClean="0"/>
              <a:t>заключительные </a:t>
            </a:r>
            <a:r>
              <a:rPr lang="ru-RU" sz="3100" u="sng" dirty="0" smtClean="0"/>
              <a:t>строчки</a:t>
            </a:r>
            <a:r>
              <a:rPr lang="ru-RU" sz="3100" dirty="0" smtClean="0"/>
              <a:t> 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u="sng" dirty="0" smtClean="0"/>
              <a:t>вспомогательные указатели</a:t>
            </a:r>
            <a:br>
              <a:rPr lang="ru-RU" sz="3100" u="sng" dirty="0" smtClean="0"/>
            </a:br>
            <a:r>
              <a:rPr lang="ru-RU" sz="3100" u="sng" dirty="0" smtClean="0"/>
              <a:t>авторские </a:t>
            </a:r>
            <a:r>
              <a:rPr lang="ru-RU" sz="3100" u="sng" dirty="0" smtClean="0"/>
              <a:t>высказывания</a:t>
            </a:r>
            <a:r>
              <a:rPr lang="ru-RU" sz="3100" dirty="0" smtClean="0"/>
              <a:t> 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u="sng" dirty="0" smtClean="0"/>
              <a:t>указатель </a:t>
            </a:r>
            <a:r>
              <a:rPr lang="ru-RU" sz="3100" u="sng" dirty="0" smtClean="0"/>
              <a:t>произведений данного автора</a:t>
            </a:r>
            <a:r>
              <a:rPr lang="ru-RU" sz="3100" dirty="0" smtClean="0"/>
              <a:t> 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u="sng" dirty="0" smtClean="0"/>
              <a:t>научно-справочный аппарат</a:t>
            </a:r>
            <a:r>
              <a:rPr lang="ru-RU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книг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Содержимое 5" descr="80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28596" y="428604"/>
            <a:ext cx="357190" cy="488570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Формы ведения записей прочитанного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jujukkooss_(6)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1340"/>
          <a:stretch>
            <a:fillRect/>
          </a:stretch>
        </p:blipFill>
        <p:spPr>
          <a:xfrm>
            <a:off x="3000364" y="3071810"/>
            <a:ext cx="2751789" cy="29956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679</Words>
  <PresentationFormat>Экран (4:3)</PresentationFormat>
  <Paragraphs>116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Самообразование </vt:lpstr>
      <vt:lpstr>“Как для коня правитель и воздержание есть узда,  так и для праведника есть книга;  как не составится корабль без гвоздей,  так праведник без почитания книжного;  как пленник думает о своих родителях ,  так и праведник о почитании книжном;  красота воину - оружие,   а кораблю - паруса,  так и праведнику почитание книжное”</vt:lpstr>
      <vt:lpstr>Слайд 5</vt:lpstr>
      <vt:lpstr>Культура чтения в узком смысле этого слова-  сам процесс ознакомления с текстом, его целях и способах, умении использовать при этом аннотации, предисловия, указатели, которые дополняют и разъясняют авторский текст, помогают в нем хорошо разобраться. </vt:lpstr>
      <vt:lpstr>Слайд 7</vt:lpstr>
      <vt:lpstr>титульный (заглавный) лист предисловие введение  оглавление заключительные строчки  вспомогательные указатели авторские высказывания  указатель произведений данного автора  научно-справочный аппарат  </vt:lpstr>
      <vt:lpstr>Слайд 9</vt:lpstr>
      <vt:lpstr>план  выписки  тезисы  аннотации  резюме  конспект  реферат </vt:lpstr>
      <vt:lpstr>Заповеди читателя </vt:lpstr>
      <vt:lpstr>ТЕСТ “Любите ли вы учиться?” </vt:lpstr>
      <vt:lpstr>Ключ</vt:lpstr>
      <vt:lpstr>Оценка результатов </vt:lpstr>
      <vt:lpstr>Список использованной литературы: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Библиотека</cp:lastModifiedBy>
  <cp:revision>13</cp:revision>
  <dcterms:modified xsi:type="dcterms:W3CDTF">2013-03-14T08:28:20Z</dcterms:modified>
</cp:coreProperties>
</file>